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89" r:id="rId2"/>
    <p:sldId id="291" r:id="rId3"/>
    <p:sldId id="297" r:id="rId4"/>
    <p:sldId id="302" r:id="rId5"/>
    <p:sldId id="300" r:id="rId6"/>
    <p:sldId id="296" r:id="rId7"/>
    <p:sldId id="293" r:id="rId8"/>
    <p:sldId id="304" r:id="rId9"/>
    <p:sldId id="294" r:id="rId10"/>
    <p:sldId id="305" r:id="rId11"/>
    <p:sldId id="295" r:id="rId12"/>
    <p:sldId id="298" r:id="rId13"/>
    <p:sldId id="287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68516"/>
  </p:normalViewPr>
  <p:slideViewPr>
    <p:cSldViewPr snapToGrid="0" snapToObjects="1">
      <p:cViewPr varScale="1">
        <p:scale>
          <a:sx n="112" d="100"/>
          <a:sy n="112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-3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things we need to know about before we get into software installation.</a:t>
            </a:r>
          </a:p>
          <a:p>
            <a:endParaRPr lang="en-US" dirty="0"/>
          </a:p>
          <a:p>
            <a:r>
              <a:rPr lang="en-US" dirty="0"/>
              <a:t>The env command can be used to display all of the defined environment variables.</a:t>
            </a:r>
          </a:p>
          <a:p>
            <a:endParaRPr lang="en-US" dirty="0"/>
          </a:p>
          <a:p>
            <a:r>
              <a:rPr lang="en-US" dirty="0"/>
              <a:t>Each variable has a KEY and a value.</a:t>
            </a:r>
          </a:p>
          <a:p>
            <a:r>
              <a:rPr lang="en-US" dirty="0"/>
              <a:t> - they are KEY=value pairs</a:t>
            </a:r>
          </a:p>
          <a:p>
            <a:endParaRPr lang="en-US" dirty="0"/>
          </a:p>
          <a:p>
            <a:r>
              <a:rPr lang="en-US" dirty="0"/>
              <a:t>KEY is the variable name</a:t>
            </a:r>
          </a:p>
          <a:p>
            <a:r>
              <a:rPr lang="en-US" dirty="0"/>
              <a:t>Value is the value of the variable.</a:t>
            </a:r>
          </a:p>
          <a:p>
            <a:endParaRPr lang="en-US" dirty="0"/>
          </a:p>
          <a:p>
            <a:r>
              <a:rPr lang="en-US" dirty="0"/>
              <a:t>We won’t care about most of these… but there are a few that should seem reasonable:</a:t>
            </a:r>
          </a:p>
          <a:p>
            <a:r>
              <a:rPr lang="en-US" dirty="0"/>
              <a:t> - HOSTNAME=  the name of the machine</a:t>
            </a:r>
          </a:p>
          <a:p>
            <a:r>
              <a:rPr lang="en-US" dirty="0"/>
              <a:t>  - for us its that seemingly random string of letters and numbers.</a:t>
            </a:r>
          </a:p>
          <a:p>
            <a:r>
              <a:rPr lang="en-US" dirty="0"/>
              <a:t> - PWD=/home/comp190 </a:t>
            </a:r>
          </a:p>
          <a:p>
            <a:r>
              <a:rPr lang="en-US" dirty="0"/>
              <a:t>  - </a:t>
            </a:r>
            <a:r>
              <a:rPr lang="en-US" dirty="0" err="1"/>
              <a:t>pwd</a:t>
            </a:r>
            <a:r>
              <a:rPr lang="en-US" dirty="0"/>
              <a:t> is the ”present working directory”</a:t>
            </a:r>
          </a:p>
          <a:p>
            <a:r>
              <a:rPr lang="en-US" dirty="0"/>
              <a:t>  - this will change when you use cd.</a:t>
            </a:r>
          </a:p>
          <a:p>
            <a:r>
              <a:rPr lang="en-US" dirty="0"/>
              <a:t>- HOME=/home/comp190</a:t>
            </a:r>
          </a:p>
          <a:p>
            <a:r>
              <a:rPr lang="en-US" dirty="0"/>
              <a:t>  - This is your home directory.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echo to look at a few environment </a:t>
            </a:r>
            <a:r>
              <a:rPr lang="en-US" dirty="0" err="1"/>
              <a:t>variavble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It is also very useful in shell scripts.</a:t>
            </a:r>
          </a:p>
          <a:p>
            <a:r>
              <a:rPr lang="en-US" dirty="0"/>
              <a:t>  - If you want to display something in a script you use echo.</a:t>
            </a:r>
          </a:p>
        </p:txBody>
      </p:sp>
    </p:spTree>
    <p:extLst>
      <p:ext uri="{BB962C8B-B14F-4D97-AF65-F5344CB8AC3E}">
        <p14:creationId xmlns:p14="http://schemas.microsoft.com/office/powerpoint/2010/main" val="379403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you type the name of a program on the command line (e.g. ls) the PATH is the list of the places that the shell will look for that program.</a:t>
            </a:r>
          </a:p>
          <a:p>
            <a:r>
              <a:rPr lang="en-US" dirty="0"/>
              <a:t> - here it looks in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endParaRPr lang="en-US" dirty="0"/>
          </a:p>
          <a:p>
            <a:r>
              <a:rPr lang="en-US" dirty="0"/>
              <a:t> - if the program is not found there then it looks in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The which command will display the absolute path to an executable program file that is found on the PATH.</a:t>
            </a:r>
          </a:p>
          <a:p>
            <a:r>
              <a:rPr lang="en-US" dirty="0"/>
              <a:t>  - It tells you which executable program will run when you type the name of the program.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which nano -&gt; Tells us that the executable nano program is /bin/nano</a:t>
            </a:r>
          </a:p>
          <a:p>
            <a:r>
              <a:rPr lang="en-US" dirty="0"/>
              <a:t>    - because /bin is on the path and that is where then nano program is stored.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If we look at the permissions on the file /bin/nano</a:t>
            </a:r>
          </a:p>
          <a:p>
            <a:r>
              <a:rPr lang="en-US" dirty="0"/>
              <a:t>  - We see it is owned by user root and belongs to group root.</a:t>
            </a:r>
          </a:p>
          <a:p>
            <a:r>
              <a:rPr lang="en-US" dirty="0"/>
              <a:t>    - More on that later</a:t>
            </a:r>
          </a:p>
          <a:p>
            <a:r>
              <a:rPr lang="en-US" dirty="0"/>
              <a:t>  - But we know that’s not us, because we are user comp190 and group comp190</a:t>
            </a:r>
          </a:p>
          <a:p>
            <a:r>
              <a:rPr lang="en-US" dirty="0"/>
              <a:t>  - So we are in the other group.</a:t>
            </a:r>
          </a:p>
          <a:p>
            <a:r>
              <a:rPr lang="en-US" dirty="0"/>
              <a:t>    - Our permissions here are r-x so we can read and execute the program.</a:t>
            </a:r>
          </a:p>
          <a:p>
            <a:r>
              <a:rPr lang="en-US" dirty="0"/>
              <a:t>    - Makes sense since we saw we could run the nano program back in A02.</a:t>
            </a:r>
          </a:p>
          <a:p>
            <a:r>
              <a:rPr lang="en-US" dirty="0"/>
              <a:t>  - This is similar for all of the other commands that we 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9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new software is installed into the system it is typically installed into the directories listed on the PATH</a:t>
            </a:r>
          </a:p>
          <a:p>
            <a:r>
              <a:rPr lang="en-US" dirty="0"/>
              <a:t> - That way it can be run just by typing its name on the command line.</a:t>
            </a:r>
          </a:p>
          <a:p>
            <a:r>
              <a:rPr lang="en-US" dirty="0"/>
              <a:t> - E.g. like nano.</a:t>
            </a:r>
          </a:p>
          <a:p>
            <a:endParaRPr lang="en-US" dirty="0"/>
          </a:p>
          <a:p>
            <a:r>
              <a:rPr lang="en-US" dirty="0"/>
              <a:t>- But…</a:t>
            </a:r>
          </a:p>
          <a:p>
            <a:r>
              <a:rPr lang="en-US" dirty="0"/>
              <a:t>  - We don’t have write permission to any of the directories on the path.</a:t>
            </a:r>
          </a:p>
          <a:p>
            <a:r>
              <a:rPr lang="en-US" dirty="0"/>
              <a:t>  - They are owned by the user root and belong to the group root.</a:t>
            </a:r>
          </a:p>
          <a:p>
            <a:endParaRPr lang="en-US" dirty="0"/>
          </a:p>
          <a:p>
            <a:r>
              <a:rPr lang="en-US" dirty="0"/>
              <a:t>So if we are going to install software, we need to have additional privileges…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critical… but if you are interested the command used:</a:t>
            </a:r>
          </a:p>
          <a:p>
            <a:r>
              <a:rPr lang="en-US" dirty="0"/>
              <a:t>  - it is a for-each loop</a:t>
            </a:r>
          </a:p>
          <a:p>
            <a:r>
              <a:rPr lang="en-US" dirty="0"/>
              <a:t>  - DIR takes on the value of the name of each directory in the PATH environment variable</a:t>
            </a:r>
          </a:p>
          <a:p>
            <a:r>
              <a:rPr lang="en-US" dirty="0"/>
              <a:t>  - The loop then uses ls –</a:t>
            </a:r>
            <a:r>
              <a:rPr lang="en-US" dirty="0" err="1"/>
              <a:t>ld</a:t>
            </a:r>
            <a:r>
              <a:rPr lang="en-US" dirty="0"/>
              <a:t> to display the long listing for that directory.</a:t>
            </a:r>
          </a:p>
          <a:p>
            <a:r>
              <a:rPr lang="en-US" dirty="0"/>
              <a:t>  - The echo $PATH outputs the $PATH variable which is piped into the tr filter.</a:t>
            </a:r>
          </a:p>
          <a:p>
            <a:r>
              <a:rPr lang="en-US" dirty="0"/>
              <a:t>  - The tr filter translates ’:’ characters into newline (\n) characters so that there is one directory per line</a:t>
            </a:r>
          </a:p>
          <a:p>
            <a:r>
              <a:rPr lang="en-US" dirty="0"/>
              <a:t>    - That is how the for command expects them.</a:t>
            </a:r>
          </a:p>
          <a:p>
            <a:r>
              <a:rPr lang="en-US" dirty="0"/>
              <a:t>  - the back ticks (`…`) around the echo and tr commands use the output of those commands in that place</a:t>
            </a:r>
          </a:p>
          <a:p>
            <a:r>
              <a:rPr lang="en-US" dirty="0"/>
              <a:t>    - That is, the for-each runs over the list of directories.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465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multi-user system means</a:t>
            </a:r>
          </a:p>
          <a:p>
            <a:r>
              <a:rPr lang="en-US" dirty="0"/>
              <a:t>  - multiple accounts</a:t>
            </a:r>
          </a:p>
          <a:p>
            <a:r>
              <a:rPr lang="en-US" dirty="0"/>
              <a:t>  - different users can log into the same system (think servers and shared computers)</a:t>
            </a:r>
          </a:p>
          <a:p>
            <a:r>
              <a:rPr lang="en-US" dirty="0"/>
              <a:t>  - different users will have different permissions</a:t>
            </a:r>
          </a:p>
          <a:p>
            <a:r>
              <a:rPr lang="en-US" dirty="0"/>
              <a:t>  - Don’t want everyone being able to change system settings.</a:t>
            </a:r>
          </a:p>
          <a:p>
            <a:endParaRPr lang="en-US" dirty="0"/>
          </a:p>
          <a:p>
            <a:r>
              <a:rPr lang="en-US" dirty="0"/>
              <a:t>Permission checking is essentially disabled for the root user.</a:t>
            </a:r>
          </a:p>
          <a:p>
            <a:r>
              <a:rPr lang="en-US" dirty="0"/>
              <a:t>  - Can perform any operation on any file.</a:t>
            </a:r>
          </a:p>
          <a:p>
            <a:r>
              <a:rPr lang="en-US" dirty="0"/>
              <a:t>  - For security reasons the root user cannot log in directly.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sudo</a:t>
            </a:r>
            <a:r>
              <a:rPr lang="en-US" dirty="0"/>
              <a:t> command will execute a commands as if it were run by the super user (root).</a:t>
            </a:r>
          </a:p>
          <a:p>
            <a:r>
              <a:rPr lang="en-US" dirty="0"/>
              <a:t>  - Thus using </a:t>
            </a:r>
            <a:r>
              <a:rPr lang="en-US" dirty="0" err="1"/>
              <a:t>sudo</a:t>
            </a:r>
            <a:r>
              <a:rPr lang="en-US" dirty="0"/>
              <a:t> overrides the permission system</a:t>
            </a:r>
          </a:p>
          <a:p>
            <a:r>
              <a:rPr lang="en-US" dirty="0"/>
              <a:t>  - Allows users with permission to use </a:t>
            </a:r>
            <a:r>
              <a:rPr lang="en-US" dirty="0" err="1"/>
              <a:t>sudo</a:t>
            </a:r>
            <a:r>
              <a:rPr lang="en-US" dirty="0"/>
              <a:t> to administer the system.</a:t>
            </a:r>
          </a:p>
          <a:p>
            <a:r>
              <a:rPr lang="en-US" dirty="0"/>
              <a:t>  - So only trusted users (e.g. system administrators) should be in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endParaRPr lang="en-US" dirty="0"/>
          </a:p>
          <a:p>
            <a:r>
              <a:rPr lang="en-US" dirty="0"/>
              <a:t>Permission to </a:t>
            </a:r>
            <a:r>
              <a:rPr lang="en-US" dirty="0" err="1"/>
              <a:t>sudo</a:t>
            </a:r>
            <a:r>
              <a:rPr lang="en-US" dirty="0"/>
              <a:t> is controlled by being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The comp190 user is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  - If you were setting up a machine for multiple people to use (e.g. in a lab)</a:t>
            </a:r>
          </a:p>
          <a:p>
            <a:r>
              <a:rPr lang="en-US" dirty="0"/>
              <a:t>  - Then your user would be in the </a:t>
            </a:r>
            <a:r>
              <a:rPr lang="en-US" dirty="0" err="1"/>
              <a:t>sudo</a:t>
            </a:r>
            <a:r>
              <a:rPr lang="en-US" dirty="0"/>
              <a:t> group</a:t>
            </a:r>
          </a:p>
          <a:p>
            <a:r>
              <a:rPr lang="en-US" dirty="0"/>
              <a:t>  - But the users you create for others would not be in the </a:t>
            </a:r>
            <a:r>
              <a:rPr lang="en-US" dirty="0" err="1"/>
              <a:t>sudo</a:t>
            </a:r>
            <a:r>
              <a:rPr lang="en-US" dirty="0"/>
              <a:t> group </a:t>
            </a:r>
          </a:p>
          <a:p>
            <a:r>
              <a:rPr lang="en-US" dirty="0"/>
              <a:t>  - They might be in a users, staff or student group,</a:t>
            </a:r>
          </a:p>
          <a:p>
            <a:r>
              <a:rPr lang="en-US" dirty="0"/>
              <a:t>  - Which could then be assigned different privileges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file </a:t>
            </a:r>
            <a:r>
              <a:rPr lang="en-US" dirty="0" err="1"/>
              <a:t>private.txt</a:t>
            </a:r>
            <a:endParaRPr lang="en-US" dirty="0"/>
          </a:p>
          <a:p>
            <a:r>
              <a:rPr lang="en-US" dirty="0"/>
              <a:t> - The owner of this file is root</a:t>
            </a:r>
          </a:p>
          <a:p>
            <a:r>
              <a:rPr lang="en-US" dirty="0"/>
              <a:t>   - root has </a:t>
            </a:r>
            <a:r>
              <a:rPr lang="en-US" dirty="0" err="1"/>
              <a:t>rw</a:t>
            </a:r>
            <a:r>
              <a:rPr lang="en-US" dirty="0"/>
              <a:t>- permissions</a:t>
            </a:r>
          </a:p>
          <a:p>
            <a:r>
              <a:rPr lang="en-US" dirty="0"/>
              <a:t>   - the group (comp190) and anyone else (others) have no permissions ---</a:t>
            </a:r>
          </a:p>
          <a:p>
            <a:r>
              <a:rPr lang="en-US" dirty="0"/>
              <a:t> - So when the comp190 user tries to cat the file </a:t>
            </a:r>
          </a:p>
          <a:p>
            <a:r>
              <a:rPr lang="en-US" dirty="0"/>
              <a:t>   - permission denied because that user does not have read permission </a:t>
            </a:r>
          </a:p>
          <a:p>
            <a:r>
              <a:rPr lang="en-US" dirty="0"/>
              <a:t>   - even though comp190 belongs to the group comp190 and this file belongs to hat group</a:t>
            </a:r>
          </a:p>
          <a:p>
            <a:r>
              <a:rPr lang="en-US" dirty="0"/>
              <a:t>     - because the group does not have read permission ---</a:t>
            </a:r>
          </a:p>
          <a:p>
            <a:endParaRPr lang="en-US" dirty="0"/>
          </a:p>
          <a:p>
            <a:r>
              <a:rPr lang="en-US" dirty="0"/>
              <a:t>  - But when comp190 uses </a:t>
            </a:r>
            <a:r>
              <a:rPr lang="en-US" dirty="0" err="1"/>
              <a:t>sudo</a:t>
            </a:r>
            <a:r>
              <a:rPr lang="en-US" dirty="0"/>
              <a:t> cat </a:t>
            </a:r>
            <a:r>
              <a:rPr lang="en-US" dirty="0" err="1"/>
              <a:t>private.txt</a:t>
            </a:r>
            <a:endParaRPr lang="en-US" dirty="0"/>
          </a:p>
          <a:p>
            <a:r>
              <a:rPr lang="en-US" dirty="0"/>
              <a:t>    - the file is displayed because the cat </a:t>
            </a:r>
            <a:r>
              <a:rPr lang="en-US" dirty="0" err="1"/>
              <a:t>private.txt</a:t>
            </a:r>
            <a:r>
              <a:rPr lang="en-US" dirty="0"/>
              <a:t> command is now run as the super user (root)</a:t>
            </a:r>
          </a:p>
          <a:p>
            <a:endParaRPr lang="en-US" dirty="0"/>
          </a:p>
          <a:p>
            <a:r>
              <a:rPr lang="en-US" dirty="0"/>
              <a:t>This works similarly with editing.</a:t>
            </a:r>
          </a:p>
          <a:p>
            <a:r>
              <a:rPr lang="en-US" dirty="0"/>
              <a:t>  - When the user comp190 tries to edit the file using nano</a:t>
            </a:r>
          </a:p>
          <a:p>
            <a:r>
              <a:rPr lang="en-US" dirty="0"/>
              <a:t>    - nano cannot read the file because comp190 does not have permission to do so.</a:t>
            </a:r>
          </a:p>
          <a:p>
            <a:r>
              <a:rPr lang="en-US" dirty="0"/>
              <a:t>  - When the user comp190 uses </a:t>
            </a:r>
            <a:r>
              <a:rPr lang="en-US" dirty="0" err="1"/>
              <a:t>sudo</a:t>
            </a:r>
            <a:endParaRPr lang="en-US" dirty="0"/>
          </a:p>
          <a:p>
            <a:r>
              <a:rPr lang="en-US" dirty="0"/>
              <a:t>    - nano can read the file, because nano has been run as the super user (root) </a:t>
            </a:r>
          </a:p>
        </p:txBody>
      </p:sp>
    </p:spTree>
    <p:extLst>
      <p:ext uri="{BB962C8B-B14F-4D97-AF65-F5344CB8AC3E}">
        <p14:creationId xmlns:p14="http://schemas.microsoft.com/office/powerpoint/2010/main" val="278204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 Repositories are on-line sites that store installation packages for software.</a:t>
            </a:r>
          </a:p>
          <a:p>
            <a:r>
              <a:rPr lang="en-US" dirty="0"/>
              <a:t>  - This in includes the program itself</a:t>
            </a:r>
          </a:p>
          <a:p>
            <a:r>
              <a:rPr lang="en-US" dirty="0"/>
              <a:t>  - but also information about any external dependencies that the program needs to work.</a:t>
            </a:r>
          </a:p>
          <a:p>
            <a:endParaRPr lang="en-US" dirty="0"/>
          </a:p>
          <a:p>
            <a:r>
              <a:rPr lang="en-US" dirty="0"/>
              <a:t>External dependencies are other programs, tools or libraries that a piece of software being installed requires in order to work correctly.</a:t>
            </a:r>
          </a:p>
          <a:p>
            <a:r>
              <a:rPr lang="en-US" dirty="0"/>
              <a:t>  - It’s like buying something at the store that requires batteries</a:t>
            </a:r>
          </a:p>
          <a:p>
            <a:r>
              <a:rPr lang="en-US" dirty="0"/>
              <a:t>  - But is labeled “batteries not included”</a:t>
            </a:r>
          </a:p>
          <a:p>
            <a:r>
              <a:rPr lang="en-US" dirty="0"/>
              <a:t>  - The batteries are an external dependency</a:t>
            </a:r>
          </a:p>
          <a:p>
            <a:r>
              <a:rPr lang="en-US" dirty="0"/>
              <a:t>  - The package manage keeps track of that </a:t>
            </a:r>
          </a:p>
          <a:p>
            <a:r>
              <a:rPr lang="en-US" dirty="0"/>
              <a:t>  - When you buy that thing that needs the batteries, the dependency manager will automatically also buy the correct batteries.</a:t>
            </a:r>
          </a:p>
          <a:p>
            <a:endParaRPr lang="en-US" dirty="0"/>
          </a:p>
          <a:p>
            <a:r>
              <a:rPr lang="en-US" dirty="0"/>
              <a:t>When a piece of software is installed with a package manager</a:t>
            </a:r>
          </a:p>
          <a:p>
            <a:r>
              <a:rPr lang="en-US" dirty="0"/>
              <a:t> - That software is installed</a:t>
            </a:r>
          </a:p>
          <a:p>
            <a:r>
              <a:rPr lang="en-US" dirty="0"/>
              <a:t> - and so are any of the external dependencies that it needs in order to function.</a:t>
            </a:r>
          </a:p>
          <a:p>
            <a:endParaRPr lang="en-US" dirty="0"/>
          </a:p>
          <a:p>
            <a:r>
              <a:rPr lang="en-US" dirty="0"/>
              <a:t>Different Linux Flavors and different OS use different package managers.</a:t>
            </a:r>
          </a:p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r>
              <a:rPr lang="en-US" dirty="0"/>
              <a:t>Snap –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We will use APT the Synaptic Package Manager</a:t>
            </a:r>
          </a:p>
          <a:p>
            <a:r>
              <a:rPr lang="en-US" dirty="0"/>
              <a:t>  It is a really good one and is what is the default on Debian and a few other flavors.</a:t>
            </a:r>
          </a:p>
          <a:p>
            <a:r>
              <a:rPr lang="en-US" dirty="0"/>
              <a:t>  What we learn about it generalizes to the others pretty easily.</a:t>
            </a:r>
          </a:p>
          <a:p>
            <a:endParaRPr lang="en-US" dirty="0"/>
          </a:p>
          <a:p>
            <a:r>
              <a:rPr lang="en-US" dirty="0"/>
              <a:t>We will not be looking at the project-level package managers in this course.</a:t>
            </a:r>
          </a:p>
          <a:p>
            <a:r>
              <a:rPr lang="en-US" dirty="0"/>
              <a:t>  - May see one in COMP290</a:t>
            </a:r>
          </a:p>
        </p:txBody>
      </p:sp>
    </p:spTree>
    <p:extLst>
      <p:ext uri="{BB962C8B-B14F-4D97-AF65-F5344CB8AC3E}">
        <p14:creationId xmlns:p14="http://schemas.microsoft.com/office/powerpoint/2010/main" val="61666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pronounce it A P T.</a:t>
            </a:r>
          </a:p>
          <a:p>
            <a:r>
              <a:rPr lang="en-US" dirty="0"/>
              <a:t>  - Some will pronounce it as a word (rhymes with wrapped).</a:t>
            </a:r>
          </a:p>
          <a:p>
            <a:endParaRPr lang="en-US" dirty="0"/>
          </a:p>
          <a:p>
            <a:r>
              <a:rPr lang="en-US" dirty="0"/>
              <a:t>Updating the package information:</a:t>
            </a:r>
          </a:p>
          <a:p>
            <a:r>
              <a:rPr lang="en-US" dirty="0"/>
              <a:t> - Contacts the on-line repository and gets the latest information about the packages that are available.</a:t>
            </a:r>
          </a:p>
          <a:p>
            <a:endParaRPr lang="en-US" dirty="0"/>
          </a:p>
          <a:p>
            <a:r>
              <a:rPr lang="en-US" dirty="0"/>
              <a:t>Installing a package:</a:t>
            </a:r>
          </a:p>
          <a:p>
            <a:r>
              <a:rPr lang="en-US" dirty="0"/>
              <a:t> - Downloads the package, and the packages for all of its dependencies</a:t>
            </a:r>
          </a:p>
          <a:p>
            <a:r>
              <a:rPr lang="en-US" dirty="0"/>
              <a:t> - Installs each of them</a:t>
            </a:r>
          </a:p>
          <a:p>
            <a:endParaRPr lang="en-US" dirty="0"/>
          </a:p>
          <a:p>
            <a:r>
              <a:rPr lang="en-US" dirty="0"/>
              <a:t>Searching for packages:</a:t>
            </a:r>
          </a:p>
          <a:p>
            <a:r>
              <a:rPr lang="en-US" dirty="0"/>
              <a:t> - Useful for finding the name of specific packages for software you need.</a:t>
            </a:r>
          </a:p>
          <a:p>
            <a:r>
              <a:rPr lang="en-US" dirty="0"/>
              <a:t> - Often easier just to search on-line for “Debian apt &lt;what I want to install&gt;”</a:t>
            </a:r>
          </a:p>
          <a:p>
            <a:endParaRPr lang="en-US" dirty="0"/>
          </a:p>
          <a:p>
            <a:r>
              <a:rPr lang="en-US" dirty="0"/>
              <a:t>Removing a package:</a:t>
            </a:r>
          </a:p>
          <a:p>
            <a:r>
              <a:rPr lang="en-US" dirty="0"/>
              <a:t> - removes the package and all of </a:t>
            </a:r>
            <a:r>
              <a:rPr lang="en-US"/>
              <a:t>its dependencies.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75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CLI and GUI File manager …</a:t>
            </a:r>
          </a:p>
          <a:p>
            <a:r>
              <a:rPr lang="en-US" dirty="0"/>
              <a:t>APT and Synaptic are different interfaces to the same thing</a:t>
            </a:r>
          </a:p>
          <a:p>
            <a:r>
              <a:rPr lang="en-US" dirty="0"/>
              <a:t>APT is a command line tool</a:t>
            </a:r>
          </a:p>
          <a:p>
            <a:r>
              <a:rPr lang="en-US" dirty="0"/>
              <a:t>Synaptic Package Manger is a GUI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1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04 – Installing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7099820" cy="857400"/>
          </a:xfrm>
        </p:spPr>
        <p:txBody>
          <a:bodyPr/>
          <a:lstStyle/>
          <a:p>
            <a:r>
              <a:rPr lang="en-US" sz="3200" dirty="0"/>
              <a:t>The Advanced Packaging Tool (</a:t>
            </a:r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)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00100"/>
            <a:ext cx="7328420" cy="391395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apt</a:t>
            </a:r>
            <a:r>
              <a:rPr lang="en-US" sz="2000" dirty="0"/>
              <a:t> is the default package manager in Debian Linux.</a:t>
            </a:r>
          </a:p>
          <a:p>
            <a:endParaRPr lang="en-US" sz="800" dirty="0"/>
          </a:p>
          <a:p>
            <a:pPr lvl="1"/>
            <a:r>
              <a:rPr lang="en-US" sz="1800" dirty="0"/>
              <a:t>Updating package information: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apt update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1800" dirty="0"/>
              <a:t>Installing a package: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apt install &lt;package&gt;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1800" dirty="0"/>
              <a:t>Searching for packages: </a:t>
            </a:r>
            <a:r>
              <a:rPr lang="en-US" sz="1800" dirty="0">
                <a:latin typeface="Courier" pitchFamily="2" charset="0"/>
              </a:rPr>
              <a:t>apt search &lt;string&gt;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1800" dirty="0"/>
              <a:t>Removing a package: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apt remove &lt;package&gt;</a:t>
            </a:r>
          </a:p>
          <a:p>
            <a:pPr marL="5334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FC2EC-2C20-AA7E-4F1D-EE019834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13560"/>
            <a:ext cx="51816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54C96-A976-3158-F91E-970C01FB5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60" y="4714050"/>
            <a:ext cx="62611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62746-AD84-8369-0D4D-56B1F8A91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960" y="3851180"/>
            <a:ext cx="66294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110CA-1A35-2BEE-A15F-BA67F37EE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310" y="2933970"/>
            <a:ext cx="6362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E6BB63-CE66-4660-88A2-AFF68B52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812">
            <a:off x="377884" y="1409457"/>
            <a:ext cx="4892040" cy="3103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20EB2-2573-BB53-4D7F-ED335B4B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1115">
            <a:off x="3777909" y="1455568"/>
            <a:ext cx="4846320" cy="31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</a:t>
            </a:r>
          </a:p>
          <a:p>
            <a:pPr lvl="1"/>
            <a:r>
              <a:rPr lang="en-US" sz="1800" dirty="0"/>
              <a:t>Quiz 03</a:t>
            </a:r>
          </a:p>
          <a:p>
            <a:r>
              <a:rPr lang="en-US" sz="2000" dirty="0"/>
              <a:t>Complete HW 04</a:t>
            </a:r>
          </a:p>
          <a:p>
            <a:pPr lvl="1"/>
            <a:r>
              <a:rPr lang="en-US" sz="1800" dirty="0"/>
              <a:t>Submit to Moodle by next Wed 12:00 noon.</a:t>
            </a:r>
          </a:p>
          <a:p>
            <a:r>
              <a:rPr lang="en-US" sz="2000" dirty="0"/>
              <a:t>Complete Quiz 04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Environment Variables</a:t>
            </a:r>
          </a:p>
          <a:p>
            <a:pPr lvl="1"/>
            <a:r>
              <a:rPr lang="en-US" sz="2000" dirty="0"/>
              <a:t>The PATH variable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  <a:p>
            <a:r>
              <a:rPr lang="en-US" sz="2000" dirty="0"/>
              <a:t>The Advance Package Tool (APT)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/>
              <a:t>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7168400" cy="3812119"/>
          </a:xfrm>
        </p:spPr>
        <p:txBody>
          <a:bodyPr/>
          <a:lstStyle/>
          <a:p>
            <a:r>
              <a:rPr lang="en-US" sz="2000" b="1" i="1" dirty="0"/>
              <a:t>Environment variables </a:t>
            </a:r>
            <a:r>
              <a:rPr lang="en-US" sz="2000" dirty="0"/>
              <a:t>are used by Linux/Unix shells to track information and to customize how the system works.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FE759-FF99-C553-149B-577B0B05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2" y="1839341"/>
            <a:ext cx="7151575" cy="31571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2E4830-A8C0-1392-C885-C2BBA2923C0C}"/>
              </a:ext>
            </a:extLst>
          </p:cNvPr>
          <p:cNvSpPr/>
          <p:nvPr/>
        </p:nvSpPr>
        <p:spPr>
          <a:xfrm>
            <a:off x="917674" y="3417919"/>
            <a:ext cx="2134135" cy="273971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28B7D9-04B5-6FF1-2702-5CC455662242}"/>
              </a:ext>
            </a:extLst>
          </p:cNvPr>
          <p:cNvSpPr/>
          <p:nvPr/>
        </p:nvSpPr>
        <p:spPr>
          <a:xfrm>
            <a:off x="917673" y="4241569"/>
            <a:ext cx="2134135" cy="273971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378C16-5FDC-E5B4-9CEC-D66010A28CB5}"/>
              </a:ext>
            </a:extLst>
          </p:cNvPr>
          <p:cNvSpPr/>
          <p:nvPr/>
        </p:nvSpPr>
        <p:spPr>
          <a:xfrm>
            <a:off x="917672" y="3769088"/>
            <a:ext cx="2134135" cy="273971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echo</a:t>
            </a:r>
            <a:r>
              <a:rPr lang="en-US" sz="3200" dirty="0"/>
              <a:t> and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6414020" cy="3812119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echo</a:t>
            </a:r>
            <a:r>
              <a:rPr lang="en-US" sz="2000" dirty="0"/>
              <a:t> command is used to write text to standard output.  </a:t>
            </a:r>
          </a:p>
          <a:p>
            <a:pPr lvl="1"/>
            <a:r>
              <a:rPr lang="en-US" sz="1800" dirty="0"/>
              <a:t>A</a:t>
            </a:r>
            <a:r>
              <a:rPr lang="en-US" sz="1800" dirty="0">
                <a:latin typeface="Courier" pitchFamily="2" charset="0"/>
              </a:rPr>
              <a:t> $ </a:t>
            </a:r>
            <a:r>
              <a:rPr lang="en-US" sz="1800" dirty="0"/>
              <a:t>can be used to access the value of an environment variable (e.g. </a:t>
            </a:r>
            <a:r>
              <a:rPr lang="en-US" sz="1800" dirty="0">
                <a:latin typeface="Courier" pitchFamily="2" charset="0"/>
              </a:rPr>
              <a:t>$HOME</a:t>
            </a:r>
            <a:r>
              <a:rPr lang="en-US" sz="1800" dirty="0"/>
              <a:t>)</a:t>
            </a:r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1D95D-91FF-16E8-96C7-5DBD979F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383790"/>
            <a:ext cx="726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57840"/>
            <a:ext cx="7263947" cy="857400"/>
          </a:xfrm>
        </p:spPr>
        <p:txBody>
          <a:bodyPr/>
          <a:lstStyle/>
          <a:p>
            <a:r>
              <a:rPr lang="en-US" sz="3200" dirty="0"/>
              <a:t>The PATH Environment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15240"/>
            <a:ext cx="6761100" cy="3445320"/>
          </a:xfrm>
        </p:spPr>
        <p:txBody>
          <a:bodyPr/>
          <a:lstStyle/>
          <a:p>
            <a:r>
              <a:rPr lang="en-US" sz="2000" dirty="0"/>
              <a:t>The value of the </a:t>
            </a:r>
            <a:r>
              <a:rPr lang="en-US" sz="2000" b="1" i="1" dirty="0">
                <a:latin typeface="Courier" pitchFamily="2" charset="0"/>
              </a:rPr>
              <a:t>PATH</a:t>
            </a:r>
            <a:r>
              <a:rPr lang="en-US" sz="2000" b="1" i="1" dirty="0"/>
              <a:t> Environment Variable</a:t>
            </a:r>
            <a:r>
              <a:rPr lang="en-US" sz="2000" dirty="0"/>
              <a:t> is a </a:t>
            </a:r>
            <a:br>
              <a:rPr lang="en-US" sz="2000" dirty="0"/>
            </a:br>
            <a:r>
              <a:rPr lang="en-US" sz="2000" dirty="0">
                <a:latin typeface="Courier" pitchFamily="2" charset="0"/>
              </a:rPr>
              <a:t>:</a:t>
            </a:r>
            <a:r>
              <a:rPr lang="en-US" sz="2000" dirty="0"/>
              <a:t> delimited list of absolute paths to directories that the shell searches for executable programs.</a:t>
            </a:r>
            <a:endParaRPr lang="en-US" sz="2000" b="1" i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29AA2-60CF-CF4A-1EE0-41FA911B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9" y="2285492"/>
            <a:ext cx="8621827" cy="270016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0CAC1D-E91E-2161-5230-0FEAB3898F3D}"/>
              </a:ext>
            </a:extLst>
          </p:cNvPr>
          <p:cNvSpPr/>
          <p:nvPr/>
        </p:nvSpPr>
        <p:spPr>
          <a:xfrm>
            <a:off x="114935" y="2923955"/>
            <a:ext cx="8480425" cy="687925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1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9352"/>
            <a:ext cx="7263947" cy="857400"/>
          </a:xfrm>
        </p:spPr>
        <p:txBody>
          <a:bodyPr/>
          <a:lstStyle/>
          <a:p>
            <a:r>
              <a:rPr lang="en-US" sz="3200" dirty="0"/>
              <a:t>Software Installs &amp;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05840"/>
            <a:ext cx="6761100" cy="3708210"/>
          </a:xfrm>
        </p:spPr>
        <p:txBody>
          <a:bodyPr/>
          <a:lstStyle/>
          <a:p>
            <a:r>
              <a:rPr lang="en-US" sz="2000" dirty="0"/>
              <a:t>All of the directories on the </a:t>
            </a:r>
            <a:r>
              <a:rPr lang="en-US" sz="2000" dirty="0">
                <a:latin typeface="Courier" pitchFamily="2" charset="0"/>
              </a:rPr>
              <a:t>PATH</a:t>
            </a:r>
            <a:r>
              <a:rPr lang="en-US" sz="2000" dirty="0"/>
              <a:t> are owned by the user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 and belong to the group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We do not have write permission to these directories.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498E99-0EBB-B67C-ADDF-A09F8FD4C80E}"/>
              </a:ext>
            </a:extLst>
          </p:cNvPr>
          <p:cNvGrpSpPr/>
          <p:nvPr/>
        </p:nvGrpSpPr>
        <p:grpSpPr>
          <a:xfrm>
            <a:off x="458352" y="2263141"/>
            <a:ext cx="7783842" cy="2745756"/>
            <a:chOff x="829385" y="2734215"/>
            <a:chExt cx="6480811" cy="22861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B5E65C-1DFC-5445-DE59-DDE624F5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386" y="2734215"/>
              <a:ext cx="6480810" cy="2286111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FCCE5F-035F-9B46-AEF4-6052B88DD149}"/>
                </a:ext>
              </a:extLst>
            </p:cNvPr>
            <p:cNvSpPr/>
            <p:nvPr/>
          </p:nvSpPr>
          <p:spPr>
            <a:xfrm>
              <a:off x="2212732" y="3537156"/>
              <a:ext cx="1033387" cy="1286304"/>
            </a:xfrm>
            <a:prstGeom prst="roundRect">
              <a:avLst>
                <a:gd name="adj" fmla="val 7818"/>
              </a:avLst>
            </a:prstGeom>
            <a:solidFill>
              <a:srgbClr val="FFFF00">
                <a:alpha val="2489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2A97F7-9408-5945-BF4D-B5AD44C60A75}"/>
                </a:ext>
              </a:extLst>
            </p:cNvPr>
            <p:cNvSpPr/>
            <p:nvPr/>
          </p:nvSpPr>
          <p:spPr>
            <a:xfrm>
              <a:off x="829385" y="3537156"/>
              <a:ext cx="1193724" cy="1286304"/>
            </a:xfrm>
            <a:prstGeom prst="roundRect">
              <a:avLst>
                <a:gd name="adj" fmla="val 5177"/>
              </a:avLst>
            </a:prstGeom>
            <a:solidFill>
              <a:srgbClr val="FFFF00">
                <a:alpha val="2489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292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857400"/>
          </a:xfrm>
        </p:spPr>
        <p:txBody>
          <a:bodyPr/>
          <a:lstStyle/>
          <a:p>
            <a:r>
              <a:rPr lang="en-US" sz="3200" dirty="0"/>
              <a:t>Super User (</a:t>
            </a:r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)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4410"/>
            <a:ext cx="7328420" cy="3719640"/>
          </a:xfrm>
        </p:spPr>
        <p:txBody>
          <a:bodyPr/>
          <a:lstStyle/>
          <a:p>
            <a:r>
              <a:rPr lang="en-US" sz="2000" dirty="0"/>
              <a:t>Unix is a multi-user system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b="1" i="1" dirty="0"/>
              <a:t>super user</a:t>
            </a:r>
          </a:p>
          <a:p>
            <a:pPr lvl="2"/>
            <a:r>
              <a:rPr lang="en-US" sz="1600" dirty="0"/>
              <a:t>Permissions checking is disabled</a:t>
            </a:r>
          </a:p>
          <a:p>
            <a:pPr lvl="2"/>
            <a:r>
              <a:rPr lang="en-US" sz="1600" dirty="0">
                <a:latin typeface="Courier" pitchFamily="2" charset="0"/>
              </a:rPr>
              <a:t>root</a:t>
            </a:r>
            <a:r>
              <a:rPr lang="en-US" sz="1600" dirty="0"/>
              <a:t> user cannot log in for security reasons</a:t>
            </a:r>
            <a:endParaRPr lang="en-US" sz="800" dirty="0"/>
          </a:p>
          <a:p>
            <a:pPr lvl="2"/>
            <a:endParaRPr lang="en-US" sz="800" i="1" dirty="0"/>
          </a:p>
          <a:p>
            <a:pPr lvl="1"/>
            <a:r>
              <a:rPr lang="en-US" sz="1800" dirty="0">
                <a:latin typeface="+mn-lt"/>
              </a:rPr>
              <a:t>The </a:t>
            </a:r>
            <a:r>
              <a:rPr lang="en-US" sz="1800" b="1" i="1" dirty="0" err="1">
                <a:latin typeface="Courier" pitchFamily="2" charset="0"/>
              </a:rPr>
              <a:t>sudo</a:t>
            </a:r>
            <a:r>
              <a:rPr lang="en-US" sz="1800" b="1" i="1" dirty="0"/>
              <a:t> command </a:t>
            </a:r>
            <a:r>
              <a:rPr lang="en-US" sz="1800" dirty="0"/>
              <a:t>runs commands as the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user.</a:t>
            </a:r>
            <a:endParaRPr lang="en-US" sz="1800" i="1" dirty="0"/>
          </a:p>
          <a:p>
            <a:pPr lvl="2"/>
            <a:r>
              <a:rPr lang="en-US" sz="1600" i="1" dirty="0" err="1">
                <a:latin typeface="Courier" pitchFamily="2" charset="0"/>
              </a:rPr>
              <a:t>sudo</a:t>
            </a:r>
            <a:r>
              <a:rPr lang="en-US" sz="1600" i="1" dirty="0">
                <a:latin typeface="Courier" pitchFamily="2" charset="0"/>
              </a:rPr>
              <a:t> &lt;command&gt;</a:t>
            </a:r>
            <a:endParaRPr lang="en-US" sz="800" i="1" dirty="0">
              <a:latin typeface="Courier" pitchFamily="2" charset="0"/>
            </a:endParaRPr>
          </a:p>
          <a:p>
            <a:pPr lvl="2"/>
            <a:endParaRPr lang="en-US" sz="800" i="1" dirty="0">
              <a:latin typeface="Courier" pitchFamily="2" charset="0"/>
            </a:endParaRPr>
          </a:p>
          <a:p>
            <a:pPr lvl="1"/>
            <a:r>
              <a:rPr lang="en-US" sz="1800" dirty="0"/>
              <a:t>Members of the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/>
              <a:t> group have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latin typeface="+mn-lt"/>
              </a:rPr>
              <a:t>privileges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381A5-F9A1-3463-E957-05B7099B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" y="3574060"/>
            <a:ext cx="4963160" cy="12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857400"/>
          </a:xfrm>
        </p:spPr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>
                <a:latin typeface="Courier" pitchFamily="2" charset="0"/>
              </a:rPr>
              <a:t>sudo</a:t>
            </a:r>
            <a:r>
              <a:rPr lang="en-US" sz="3200" dirty="0"/>
              <a:t> 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4410"/>
            <a:ext cx="7328420" cy="3719640"/>
          </a:xfrm>
        </p:spPr>
        <p:txBody>
          <a:bodyPr/>
          <a:lstStyle/>
          <a:p>
            <a:r>
              <a:rPr lang="en-US" sz="2000" dirty="0"/>
              <a:t>To use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, place the command to be run as the Super User on the command line after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.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6E18-520C-B317-26A3-74F67F6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1977390"/>
            <a:ext cx="7638098" cy="30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BC61B-DE0C-68C2-6172-F24E15DE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0" y="2857501"/>
            <a:ext cx="4215280" cy="16311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DAA8E-17F3-71EC-B4A8-EE4F491EA664}"/>
              </a:ext>
            </a:extLst>
          </p:cNvPr>
          <p:cNvGrpSpPr/>
          <p:nvPr/>
        </p:nvGrpSpPr>
        <p:grpSpPr>
          <a:xfrm>
            <a:off x="3829050" y="3268980"/>
            <a:ext cx="5202440" cy="902971"/>
            <a:chOff x="3829050" y="3268980"/>
            <a:chExt cx="5202440" cy="9029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E5AB0D-B139-B4E3-D100-8348C4BC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9289" y="3268980"/>
              <a:ext cx="4602201" cy="495860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46E7B4-C968-B1C4-AE09-485A1382AB6C}"/>
                </a:ext>
              </a:extLst>
            </p:cNvPr>
            <p:cNvSpPr/>
            <p:nvPr/>
          </p:nvSpPr>
          <p:spPr>
            <a:xfrm>
              <a:off x="3829050" y="3417570"/>
              <a:ext cx="2628900" cy="754381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65FB01-126D-B6F6-2BC6-8FB047374DF2}"/>
              </a:ext>
            </a:extLst>
          </p:cNvPr>
          <p:cNvGrpSpPr/>
          <p:nvPr/>
        </p:nvGrpSpPr>
        <p:grpSpPr>
          <a:xfrm>
            <a:off x="4282070" y="4358640"/>
            <a:ext cx="4749420" cy="647125"/>
            <a:chOff x="4282070" y="4358640"/>
            <a:chExt cx="4749420" cy="6471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E8C9D3-F362-740D-02DC-57C90DB2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9289" y="4509905"/>
              <a:ext cx="4602201" cy="495860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4C7B44-0802-C144-D04A-51A47ACA3624}"/>
                </a:ext>
              </a:extLst>
            </p:cNvPr>
            <p:cNvSpPr/>
            <p:nvPr/>
          </p:nvSpPr>
          <p:spPr>
            <a:xfrm flipV="1">
              <a:off x="4282070" y="4358640"/>
              <a:ext cx="1547230" cy="342900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1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program that uses </a:t>
            </a:r>
            <a:r>
              <a:rPr lang="en-US" sz="2000" b="1" i="1" dirty="0"/>
              <a:t>package repositories</a:t>
            </a:r>
            <a:r>
              <a:rPr lang="en-US" sz="2000" dirty="0"/>
              <a:t> to simplify installing, updating and removing software and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>
                <a:latin typeface="Courier" pitchFamily="2" charset="0"/>
              </a:rPr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brew, snap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3981</TotalTime>
  <Words>1966</Words>
  <Application>Microsoft Macintosh PowerPoint</Application>
  <PresentationFormat>On-screen Show (16:9)</PresentationFormat>
  <Paragraphs>257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</vt:lpstr>
      <vt:lpstr>Dosis</vt:lpstr>
      <vt:lpstr>Dosis ExtraLight</vt:lpstr>
      <vt:lpstr>Titillium Web Light</vt:lpstr>
      <vt:lpstr>Mowbray template</vt:lpstr>
      <vt:lpstr>04 – Installing Software</vt:lpstr>
      <vt:lpstr>Software Installation</vt:lpstr>
      <vt:lpstr>Environment Variables</vt:lpstr>
      <vt:lpstr>echo and Environment Variables</vt:lpstr>
      <vt:lpstr>The PATH Environment Variable</vt:lpstr>
      <vt:lpstr>Software Installs &amp; Permissions</vt:lpstr>
      <vt:lpstr>Super User (root) and sudo</vt:lpstr>
      <vt:lpstr>Using sudo </vt:lpstr>
      <vt:lpstr>Software Installation</vt:lpstr>
      <vt:lpstr>The Advanced Packaging Tool (apt)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94</cp:revision>
  <dcterms:created xsi:type="dcterms:W3CDTF">2020-09-16T11:58:51Z</dcterms:created>
  <dcterms:modified xsi:type="dcterms:W3CDTF">2022-09-21T16:03:02Z</dcterms:modified>
</cp:coreProperties>
</file>